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F6C253-D50C-C506-306F-4587A17B3738}" v="9" dt="2021-09-06T11:17:22.463"/>
    <p1510:client id="{1A01FA4F-FD1B-59E7-36D2-68C03C612A83}" v="327" dt="2021-09-01T08:25:13.049"/>
    <p1510:client id="{34F2C4CB-5EB8-2597-5E01-58469D499560}" v="146" dt="2021-09-01T08:25:46.743"/>
    <p1510:client id="{5030A213-C8FB-0201-90E6-7909E89D45D7}" v="536" dt="2021-08-30T12:10:09.583"/>
    <p1510:client id="{763BFFCD-1A21-102C-8C98-C40F52D27A6D}" v="568" dt="2021-09-01T08:12:57.597"/>
    <p1510:client id="{8558A4F7-BD4E-42F5-A85E-C53EE42AE3C9}" v="287" dt="2021-08-30T12:00:51.863"/>
    <p1510:client id="{88A3E9ED-DF06-5728-B07B-4ACBD56B907E}" v="152" dt="2021-09-01T08:01:51.479"/>
    <p1510:client id="{89A7B5F6-A5E1-1BBF-A299-A46D46495DD0}" v="73" dt="2021-09-06T09:13:12.040"/>
    <p1510:client id="{B0C3F25F-9791-6A08-A14D-11B9A8D64BDF}" v="4" dt="2021-09-08T10:56:07.604"/>
    <p1510:client id="{C3539C5D-346B-2DED-493D-96E151140DC2}" v="409" dt="2021-08-30T12:00:34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8T18:12:54.4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23574 10398 16383 0 0,'0'0'-16383'0'0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9-08T18:12:54.4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15822 9975 16383 0 0,'0'0'-16383'0'0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507E7BBF-7CE5-4407-A494-C5E447F7B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4158" r="-1" b="10223"/>
          <a:stretch/>
        </p:blipFill>
        <p:spPr>
          <a:xfrm>
            <a:off x="4547937" y="-5"/>
            <a:ext cx="7644062" cy="3681406"/>
          </a:xfrm>
          <a:prstGeom prst="rect">
            <a:avLst/>
          </a:prstGeom>
        </p:spPr>
      </p:pic>
      <p:pic>
        <p:nvPicPr>
          <p:cNvPr id="4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C43B93D4-5DFE-4BEE-9A18-D797F22B88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65" r="2" b="28576"/>
          <a:stretch/>
        </p:blipFill>
        <p:spPr>
          <a:xfrm>
            <a:off x="4547938" y="3681409"/>
            <a:ext cx="7644062" cy="317659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115219"/>
            <a:ext cx="5395912" cy="2387600"/>
          </a:xfrm>
        </p:spPr>
        <p:txBody>
          <a:bodyPr>
            <a:normAutofit/>
          </a:bodyPr>
          <a:lstStyle/>
          <a:p>
            <a:pPr algn="l"/>
            <a:r>
              <a:rPr lang="en-US" sz="3100">
                <a:solidFill>
                  <a:schemeClr val="bg1"/>
                </a:solidFill>
                <a:cs typeface="Calibri Light"/>
              </a:rPr>
              <a:t>TRIZ Oplossing Vertraging Treinen.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902075"/>
            <a:ext cx="5395912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cs typeface="Calibri"/>
              </a:rPr>
              <a:t>Arif Ulu, Aya Yacoubi, Kagan Yazar en Ian Valk</a:t>
            </a:r>
            <a:endParaRPr lang="en-US" sz="200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text, ground&#10;&#10;Description automatically generated">
            <a:extLst>
              <a:ext uri="{FF2B5EF4-FFF2-40B4-BE49-F238E27FC236}">
                <a16:creationId xmlns:a16="http://schemas.microsoft.com/office/drawing/2014/main" id="{FA6CE530-AE99-43B1-B5F6-C3C515DDCC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29" r="2" b="11338"/>
          <a:stretch/>
        </p:blipFill>
        <p:spPr>
          <a:xfrm>
            <a:off x="6015107" y="-1"/>
            <a:ext cx="6176895" cy="2937954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095EBB1-E313-4144-B589-286A03587E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74" r="1" b="11697"/>
          <a:stretch/>
        </p:blipFill>
        <p:spPr>
          <a:xfrm>
            <a:off x="4203638" y="2937953"/>
            <a:ext cx="7988360" cy="3920047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5E4BF9-BD97-465D-ACC0-55AE05ADA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Wat is de </a:t>
            </a:r>
            <a:r>
              <a:rPr lang="en-US" err="1">
                <a:cs typeface="Calibri Light"/>
              </a:rPr>
              <a:t>oorzaak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dat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ons</a:t>
            </a:r>
            <a:r>
              <a:rPr lang="en-US">
                <a:cs typeface="Calibri Light"/>
              </a:rPr>
              <a:t> het </a:t>
            </a:r>
            <a:r>
              <a:rPr lang="en-US" err="1">
                <a:cs typeface="Calibri Light"/>
              </a:rPr>
              <a:t>meest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aansprak</a:t>
            </a:r>
            <a:r>
              <a:rPr lang="en-US">
                <a:cs typeface="Calibri Light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47B3A-73F7-4366-AA0F-174265DBC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022601"/>
            <a:ext cx="3941499" cy="4154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err="1">
                <a:ea typeface="+mn-lt"/>
                <a:cs typeface="+mn-lt"/>
              </a:rPr>
              <a:t>Defecte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spoorwisseling</a:t>
            </a:r>
          </a:p>
          <a:p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8408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1638EA-78A1-463A-A2CC-9AE207D90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0" y="1780661"/>
            <a:ext cx="3582073" cy="1463472"/>
          </a:xfrm>
        </p:spPr>
        <p:txBody>
          <a:bodyPr anchor="t">
            <a:normAutofit/>
          </a:bodyPr>
          <a:lstStyle/>
          <a:p>
            <a:r>
              <a:rPr lang="en-US" sz="2300" b="1">
                <a:solidFill>
                  <a:schemeClr val="bg1"/>
                </a:solidFill>
                <a:ea typeface="+mj-lt"/>
                <a:cs typeface="+mj-lt"/>
              </a:rPr>
              <a:t>Wat </a:t>
            </a:r>
            <a:r>
              <a:rPr lang="en-US" sz="2300" b="1" err="1">
                <a:solidFill>
                  <a:schemeClr val="bg1"/>
                </a:solidFill>
                <a:ea typeface="+mj-lt"/>
                <a:cs typeface="+mj-lt"/>
              </a:rPr>
              <a:t>hebben</a:t>
            </a:r>
            <a:r>
              <a:rPr lang="en-US" sz="2300" b="1">
                <a:solidFill>
                  <a:schemeClr val="bg1"/>
                </a:solidFill>
                <a:ea typeface="+mj-lt"/>
                <a:cs typeface="+mj-lt"/>
              </a:rPr>
              <a:t> </a:t>
            </a:r>
            <a:r>
              <a:rPr lang="en-US" sz="2300" b="1" err="1">
                <a:solidFill>
                  <a:schemeClr val="bg1"/>
                </a:solidFill>
                <a:ea typeface="+mj-lt"/>
                <a:cs typeface="+mj-lt"/>
              </a:rPr>
              <a:t>wij</a:t>
            </a:r>
            <a:r>
              <a:rPr lang="en-US" sz="2300" b="1">
                <a:solidFill>
                  <a:schemeClr val="bg1"/>
                </a:solidFill>
                <a:ea typeface="+mj-lt"/>
                <a:cs typeface="+mj-lt"/>
              </a:rPr>
              <a:t> </a:t>
            </a:r>
            <a:r>
              <a:rPr lang="en-US" sz="2300" b="1" err="1">
                <a:solidFill>
                  <a:schemeClr val="bg1"/>
                </a:solidFill>
                <a:ea typeface="+mj-lt"/>
                <a:cs typeface="+mj-lt"/>
              </a:rPr>
              <a:t>ingevuld</a:t>
            </a:r>
            <a:r>
              <a:rPr lang="en-US" sz="2300" b="1">
                <a:solidFill>
                  <a:schemeClr val="bg1"/>
                </a:solidFill>
                <a:ea typeface="+mj-lt"/>
                <a:cs typeface="+mj-lt"/>
              </a:rPr>
              <a:t> in TRIZ?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0FF91-517A-40BD-87FE-0689DA83E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290" y="3383121"/>
            <a:ext cx="3582072" cy="27932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bg1"/>
                </a:solidFill>
                <a:cs typeface="Calibri"/>
              </a:rPr>
              <a:t>Feature to improve: 27: Reliability</a:t>
            </a:r>
            <a:endParaRPr lang="en-US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  <a:cs typeface="Calibri"/>
              </a:rPr>
              <a:t>Feature to preserve: 34: Ease of repair </a:t>
            </a: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  <a:cs typeface="Calibri"/>
            </a:endParaRPr>
          </a:p>
        </p:txBody>
      </p:sp>
      <p:pic>
        <p:nvPicPr>
          <p:cNvPr id="5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AFF9A49-6636-47D3-BBEA-9C11F6641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652" y="2111568"/>
            <a:ext cx="6642532" cy="20566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32E1146-3456-4199-9C5B-158F807596F2}"/>
                  </a:ext>
                </a:extLst>
              </p14:cNvPr>
              <p14:cNvContentPartPr/>
              <p14:nvPr/>
            </p14:nvContentPartPr>
            <p14:xfrm>
              <a:off x="11247119" y="5852160"/>
              <a:ext cx="19050" cy="1905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32E1146-3456-4199-9C5B-158F807596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94619" y="4899660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1101151-4180-44D5-809A-1B80D38B8BF8}"/>
                  </a:ext>
                </a:extLst>
              </p14:cNvPr>
              <p14:cNvContentPartPr/>
              <p14:nvPr/>
            </p14:nvContentPartPr>
            <p14:xfrm>
              <a:off x="6781800" y="5608320"/>
              <a:ext cx="19050" cy="1905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1101151-4180-44D5-809A-1B80D38B8B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29300" y="4674870"/>
                <a:ext cx="1905000" cy="19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576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51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53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Freeform: Shape 55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CC8469-EA79-4454-83EC-666AF6CB0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Welke suggesties heeft TRIZ gegeven?</a:t>
            </a:r>
          </a:p>
        </p:txBody>
      </p:sp>
      <p:sp>
        <p:nvSpPr>
          <p:cNvPr id="47" name="Content Placeholder 46">
            <a:extLst>
              <a:ext uri="{FF2B5EF4-FFF2-40B4-BE49-F238E27FC236}">
                <a16:creationId xmlns:a16="http://schemas.microsoft.com/office/drawing/2014/main" id="{709D8911-7034-4294-B112-FEAECE339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142091" cy="339951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>
                <a:ea typeface="+mn-lt"/>
                <a:cs typeface="+mn-lt"/>
              </a:rPr>
              <a:t>1: Segmentation (segmentatie)</a:t>
            </a:r>
          </a:p>
          <a:p>
            <a:pPr>
              <a:spcBef>
                <a:spcPts val="0"/>
              </a:spcBef>
            </a:pPr>
            <a:r>
              <a:rPr lang="en-US" sz="2000">
                <a:ea typeface="+mn-lt"/>
                <a:cs typeface="+mn-lt"/>
              </a:rPr>
              <a:t>11: Beforehand cushioning (ervoor zorgen dat je klaarstaat voor een noodgeval)</a:t>
            </a:r>
          </a:p>
          <a:p>
            <a:endParaRPr lang="en-US" sz="2000">
              <a:cs typeface="Calibri"/>
            </a:endParaRPr>
          </a:p>
        </p:txBody>
      </p:sp>
      <p:pic>
        <p:nvPicPr>
          <p:cNvPr id="16" name="Picture 16" descr="A picture containing toy&#10;&#10;Description automatically generated">
            <a:extLst>
              <a:ext uri="{FF2B5EF4-FFF2-40B4-BE49-F238E27FC236}">
                <a16:creationId xmlns:a16="http://schemas.microsoft.com/office/drawing/2014/main" id="{85017CC4-E2C0-4915-8106-2DC2B6F4F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329" y="365125"/>
            <a:ext cx="2841300" cy="2411852"/>
          </a:xfrm>
          <a:prstGeom prst="rect">
            <a:avLst/>
          </a:prstGeom>
        </p:spPr>
      </p:pic>
      <p:pic>
        <p:nvPicPr>
          <p:cNvPr id="48" name="Picture 52" descr="Icon&#10;&#10;Description automatically generated">
            <a:extLst>
              <a:ext uri="{FF2B5EF4-FFF2-40B4-BE49-F238E27FC236}">
                <a16:creationId xmlns:a16="http://schemas.microsoft.com/office/drawing/2014/main" id="{AD8821E6-57E3-4265-9369-7094D9FED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816" y="3265098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147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Witte gloeilampen met een gele gloeilamp die opvalt">
            <a:extLst>
              <a:ext uri="{FF2B5EF4-FFF2-40B4-BE49-F238E27FC236}">
                <a16:creationId xmlns:a16="http://schemas.microsoft.com/office/drawing/2014/main" id="{19426108-81F1-462D-984C-3C3E5C0F33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05" r="493" b="-4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E25760-2A6B-4B84-AB0F-878777BF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340" y="218689"/>
            <a:ext cx="3052293" cy="31575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>
                <a:solidFill>
                  <a:srgbClr val="FFFFFF"/>
                </a:solidFill>
              </a:rPr>
              <a:t>Welke </a:t>
            </a:r>
            <a:r>
              <a:rPr lang="en-US" sz="3600" err="1">
                <a:solidFill>
                  <a:srgbClr val="FFFFFF"/>
                </a:solidFill>
              </a:rPr>
              <a:t>suggestie</a:t>
            </a:r>
            <a:r>
              <a:rPr lang="en-US" sz="3600">
                <a:solidFill>
                  <a:srgbClr val="FFFFFF"/>
                </a:solidFill>
              </a:rPr>
              <a:t> </a:t>
            </a:r>
            <a:r>
              <a:rPr lang="en-US" sz="3600" err="1">
                <a:solidFill>
                  <a:srgbClr val="FFFFFF"/>
                </a:solidFill>
              </a:rPr>
              <a:t>hebben</a:t>
            </a:r>
            <a:r>
              <a:rPr lang="en-US" sz="3600">
                <a:solidFill>
                  <a:srgbClr val="FFFFFF"/>
                </a:solidFill>
              </a:rPr>
              <a:t> </a:t>
            </a:r>
            <a:r>
              <a:rPr lang="en-US" sz="3600" err="1">
                <a:solidFill>
                  <a:srgbClr val="FFFFFF"/>
                </a:solidFill>
              </a:rPr>
              <a:t>wij</a:t>
            </a:r>
            <a:r>
              <a:rPr lang="en-US" sz="3600">
                <a:solidFill>
                  <a:srgbClr val="FFFFFF"/>
                </a:solidFill>
              </a:rPr>
              <a:t> </a:t>
            </a:r>
            <a:r>
              <a:rPr lang="en-US" sz="3600" err="1">
                <a:solidFill>
                  <a:srgbClr val="FFFFFF"/>
                </a:solidFill>
              </a:rPr>
              <a:t>gekozen</a:t>
            </a:r>
            <a:r>
              <a:rPr lang="en-US" sz="3600">
                <a:solidFill>
                  <a:srgbClr val="FFFFFF"/>
                </a:solidFill>
              </a:rPr>
              <a:t>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69B6A6-DA84-4E53-A498-688C4E77E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71" y="2986670"/>
            <a:ext cx="2808844" cy="2489449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rgbClr val="FFFFFF"/>
                </a:solidFill>
              </a:rPr>
              <a:t>1: Segmentation (</a:t>
            </a:r>
            <a:r>
              <a:rPr lang="en-US" sz="2000" err="1">
                <a:solidFill>
                  <a:srgbClr val="FFFFFF"/>
                </a:solidFill>
              </a:rPr>
              <a:t>segmentatie</a:t>
            </a:r>
            <a:r>
              <a:rPr lang="en-US" sz="2000">
                <a:solidFill>
                  <a:srgbClr val="FFFFFF"/>
                </a:solidFill>
              </a:rPr>
              <a:t>)</a:t>
            </a:r>
          </a:p>
          <a:p>
            <a:pPr marL="0" indent="0" algn="ctr">
              <a:buNone/>
            </a:pP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Make an object easy to disassemble. (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Zorgen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dat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een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object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makkelijk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uit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elkaar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te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ea typeface="+mn-lt"/>
                <a:cs typeface="+mn-lt"/>
              </a:rPr>
              <a:t>halen</a:t>
            </a:r>
            <a:r>
              <a:rPr lang="en-US" sz="2000">
                <a:solidFill>
                  <a:schemeClr val="bg1"/>
                </a:solidFill>
                <a:ea typeface="+mn-lt"/>
                <a:cs typeface="+mn-lt"/>
              </a:rPr>
              <a:t> is.)</a:t>
            </a:r>
            <a:br>
              <a:rPr lang="en-US" sz="2000">
                <a:ea typeface="+mn-lt"/>
                <a:cs typeface="+mn-lt"/>
              </a:rPr>
            </a:br>
            <a:endParaRPr lang="en-US" sz="200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7456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557E5-0082-4C80-981F-398289A85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Onze oplossing.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4217D-6401-4F5E-8A35-F41BE8414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37" y="4170501"/>
            <a:ext cx="3657600" cy="152559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De spoorwisseling moet makkelijker uit elkaar te halen zijn, zodat het makkelijker te repareren is.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A picture containing arrow&#10;&#10;Description automatically generated">
            <a:extLst>
              <a:ext uri="{FF2B5EF4-FFF2-40B4-BE49-F238E27FC236}">
                <a16:creationId xmlns:a16="http://schemas.microsoft.com/office/drawing/2014/main" id="{349862B2-58E2-4456-B39B-6B7C874B0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1368604"/>
            <a:ext cx="6553545" cy="412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57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TRIZ Oplossing Vertraging Treinen. </vt:lpstr>
      <vt:lpstr>Wat is de oorzaak dat ons het meest aansprak?</vt:lpstr>
      <vt:lpstr>Wat hebben wij ingevuld in TRIZ?</vt:lpstr>
      <vt:lpstr>Welke suggesties heeft TRIZ gegeven?</vt:lpstr>
      <vt:lpstr>Welke suggestie hebben wij gekozen?</vt:lpstr>
      <vt:lpstr>Onze oplossing.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</cp:revision>
  <dcterms:created xsi:type="dcterms:W3CDTF">2021-08-30T11:48:16Z</dcterms:created>
  <dcterms:modified xsi:type="dcterms:W3CDTF">2021-09-08T18:13:45Z</dcterms:modified>
</cp:coreProperties>
</file>